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8" r:id="rId9"/>
    <p:sldId id="269" r:id="rId10"/>
    <p:sldId id="261" r:id="rId11"/>
    <p:sldId id="262" r:id="rId12"/>
    <p:sldId id="263" r:id="rId13"/>
    <p:sldId id="264" r:id="rId14"/>
    <p:sldId id="265" r:id="rId15"/>
  </p:sldIdLst>
  <p:sldSz cx="14630400" cy="8229600"/>
  <p:notesSz cx="8229600" cy="14630400"/>
  <p:embeddedFontLst>
    <p:embeddedFont>
      <p:font typeface="Syne" pitchFamily="2" charset="0"/>
      <p:regular r:id="rId17"/>
      <p:bold r:id="rId18"/>
    </p:embeddedFont>
    <p:embeddedFont>
      <p:font typeface="Syne Extra Bold" panose="020B0604020202020204" charset="0"/>
      <p:regular r:id="rId19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FF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7502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Pr>
        <a:solidFill>
          <a:srgbClr val="C0FF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>
              <a:alpha val="90000"/>
            </a:schemeClr>
          </a:solidFill>
          <a:ln/>
        </p:spPr>
        <p:txBody>
          <a:bodyPr/>
          <a:lstStyle/>
          <a:p>
            <a:endParaRPr lang="pt-B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BE327C76-134D-3238-6315-7F77B2258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840" y="641012"/>
            <a:ext cx="3373162" cy="33731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02" y="1526049"/>
            <a:ext cx="5009539" cy="148739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600" b="1" dirty="0"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Meta Singularity</a:t>
            </a:r>
            <a:endParaRPr lang="en-US" sz="6600" dirty="0"/>
          </a:p>
        </p:txBody>
      </p:sp>
      <p:sp>
        <p:nvSpPr>
          <p:cNvPr id="4" name="Text 1"/>
          <p:cNvSpPr/>
          <p:nvPr/>
        </p:nvSpPr>
        <p:spPr>
          <a:xfrm>
            <a:off x="6019681" y="3677518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latin typeface="Syne" pitchFamily="34" charset="0"/>
                <a:ea typeface="Syne" pitchFamily="34" charset="-122"/>
                <a:cs typeface="Syne" pitchFamily="34" charset="-120"/>
              </a:rPr>
              <a:t>Apresentamos a Meta Singularity, uma startup inovadora de tecnologia B2B, focada em automatizar a extração de dados de documentos com inteligência artificial. 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2000" b="1" dirty="0">
              <a:latin typeface="Syne" pitchFamily="34" charset="0"/>
              <a:ea typeface="Syne" pitchFamily="34" charset="-122"/>
              <a:cs typeface="Syne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dirty="0" err="1">
                <a:latin typeface="Syne" pitchFamily="34" charset="0"/>
                <a:ea typeface="Syne" pitchFamily="34" charset="-122"/>
                <a:cs typeface="Syne" pitchFamily="34" charset="-120"/>
              </a:rPr>
              <a:t>Nosso</a:t>
            </a:r>
            <a:r>
              <a:rPr lang="en-US" sz="2000" dirty="0">
                <a:latin typeface="Syne" pitchFamily="34" charset="0"/>
                <a:ea typeface="Syne" pitchFamily="34" charset="-122"/>
                <a:cs typeface="Syne" pitchFamily="34" charset="-120"/>
              </a:rPr>
              <a:t> slogan resume nosso propósito: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latin typeface="Syne" pitchFamily="34" charset="0"/>
                <a:ea typeface="Syne" pitchFamily="34" charset="-122"/>
                <a:cs typeface="Syne" pitchFamily="34" charset="-120"/>
              </a:rPr>
              <a:t>"Automatize a extração de dados. Escale com inteligência." 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2000" dirty="0">
              <a:latin typeface="Syne" pitchFamily="34" charset="0"/>
              <a:ea typeface="Syne" pitchFamily="34" charset="-122"/>
              <a:cs typeface="Syne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latin typeface="Syne" pitchFamily="34" charset="0"/>
                <a:ea typeface="Syne" pitchFamily="34" charset="-122"/>
                <a:cs typeface="Syne" pitchFamily="34" charset="-120"/>
              </a:rPr>
              <a:t>Com uma solução poderosa e simplificada, transformamos tarefas manuais complexas em processos ágeis, seguros e escaláveis para empresas de diversos setores.</a:t>
            </a:r>
            <a:endParaRPr lang="en-US" sz="20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9E5BA80-9DB5-0473-B83C-3B44BAA1A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3406973"/>
            <a:ext cx="10972681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Mercado &amp; Oportunidade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93790" y="4403527"/>
            <a:ext cx="4203978" cy="3112532"/>
          </a:xfrm>
          <a:prstGeom prst="roundRect">
            <a:avLst>
              <a:gd name="adj" fmla="val 2908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16794" y="4626531"/>
            <a:ext cx="579120" cy="5791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16794" y="5448062"/>
            <a:ext cx="346067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Mercado Global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1016794" y="5913834"/>
            <a:ext cx="3757970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Intelligent Document Processing movimenta US$ 7,5 bilhões em 2023, com crescimento de 30% ao ano até 2030.</a:t>
            </a:r>
            <a:endParaRPr lang="en-US" sz="1650" dirty="0"/>
          </a:p>
        </p:txBody>
      </p:sp>
      <p:sp>
        <p:nvSpPr>
          <p:cNvPr id="8" name="Shape 4"/>
          <p:cNvSpPr/>
          <p:nvPr/>
        </p:nvSpPr>
        <p:spPr>
          <a:xfrm>
            <a:off x="5213152" y="4403527"/>
            <a:ext cx="4203978" cy="3112532"/>
          </a:xfrm>
          <a:prstGeom prst="roundRect">
            <a:avLst>
              <a:gd name="adj" fmla="val 2908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5436156" y="4626531"/>
            <a:ext cx="579120" cy="57912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36156" y="5448062"/>
            <a:ext cx="355461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Setores Diversos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5436156" y="5913834"/>
            <a:ext cx="3757970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Atendemos financeiro, logística, saúde, jurídico e muitos outros, com alta demanda documental.</a:t>
            </a:r>
            <a:endParaRPr lang="en-US" sz="1650" dirty="0"/>
          </a:p>
        </p:txBody>
      </p:sp>
      <p:sp>
        <p:nvSpPr>
          <p:cNvPr id="12" name="Shape 7"/>
          <p:cNvSpPr/>
          <p:nvPr/>
        </p:nvSpPr>
        <p:spPr>
          <a:xfrm>
            <a:off x="9632513" y="4403527"/>
            <a:ext cx="4203978" cy="3112532"/>
          </a:xfrm>
          <a:prstGeom prst="roundRect">
            <a:avLst>
              <a:gd name="adj" fmla="val 2908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9855518" y="4626531"/>
            <a:ext cx="579120" cy="57912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855518" y="5448062"/>
            <a:ext cx="3757970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Forte Presença Nacional</a:t>
            </a:r>
            <a:endParaRPr lang="en-US" sz="2100" dirty="0"/>
          </a:p>
        </p:txBody>
      </p:sp>
      <p:sp>
        <p:nvSpPr>
          <p:cNvPr id="15" name="Text 9"/>
          <p:cNvSpPr/>
          <p:nvPr/>
        </p:nvSpPr>
        <p:spPr>
          <a:xfrm>
            <a:off x="9855518" y="6250424"/>
            <a:ext cx="3757970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Mais de 540 mil empresas brasileiras com volumosa documentação segmentam nosso público-alvo.</a:t>
            </a:r>
            <a:endParaRPr lang="en-US" sz="1650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EC452AC0-453B-AB0C-E8E1-9D90F33BC3B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5764" r="1204" b="23803"/>
          <a:stretch>
            <a:fillRect/>
          </a:stretch>
        </p:blipFill>
        <p:spPr>
          <a:xfrm>
            <a:off x="1" y="0"/>
            <a:ext cx="14630400" cy="291744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3927991"/>
            <a:ext cx="6064091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Tração e Resultados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793790" y="4683562"/>
            <a:ext cx="4224814" cy="48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38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+35</a:t>
            </a:r>
            <a:endParaRPr lang="en-US" sz="3800" dirty="0"/>
          </a:p>
        </p:txBody>
      </p:sp>
      <p:sp>
        <p:nvSpPr>
          <p:cNvPr id="5" name="Text 2"/>
          <p:cNvSpPr/>
          <p:nvPr/>
        </p:nvSpPr>
        <p:spPr>
          <a:xfrm>
            <a:off x="1977033" y="5354241"/>
            <a:ext cx="185832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Clientes B2B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793790" y="5672971"/>
            <a:ext cx="4224814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Incluindo bancos e empresas de logística em fase inicial de contrato.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5202793" y="4683562"/>
            <a:ext cx="4224814" cy="48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38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10M</a:t>
            </a:r>
            <a:endParaRPr lang="en-US" sz="3800" dirty="0"/>
          </a:p>
        </p:txBody>
      </p:sp>
      <p:sp>
        <p:nvSpPr>
          <p:cNvPr id="8" name="Text 5"/>
          <p:cNvSpPr/>
          <p:nvPr/>
        </p:nvSpPr>
        <p:spPr>
          <a:xfrm>
            <a:off x="5362813" y="5354241"/>
            <a:ext cx="3904655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Documentos Processados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5202793" y="5672971"/>
            <a:ext cx="4224814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Em seis meses, com 98,6% de acurácia comprovada no processamento.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9611797" y="4683562"/>
            <a:ext cx="4224814" cy="48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38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90%</a:t>
            </a:r>
            <a:endParaRPr lang="en-US" sz="3800" dirty="0"/>
          </a:p>
        </p:txBody>
      </p:sp>
      <p:sp>
        <p:nvSpPr>
          <p:cNvPr id="11" name="Text 8"/>
          <p:cNvSpPr/>
          <p:nvPr/>
        </p:nvSpPr>
        <p:spPr>
          <a:xfrm>
            <a:off x="10266878" y="5354241"/>
            <a:ext cx="2914650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Redução de Tempo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9611797" y="5672971"/>
            <a:ext cx="4224814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Em média, diminuição de 90% no tempo de processamento documental das empresas.</a:t>
            </a:r>
            <a:endParaRPr lang="en-US" sz="1150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FD4E5639-CBAA-784A-FE0F-0133754C9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11505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941082"/>
            <a:ext cx="523815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Modelo de Negócio</a:t>
            </a:r>
            <a:endParaRPr lang="en-US" sz="2650" dirty="0"/>
          </a:p>
        </p:txBody>
      </p:sp>
      <p:sp>
        <p:nvSpPr>
          <p:cNvPr id="4" name="Shape 1"/>
          <p:cNvSpPr/>
          <p:nvPr/>
        </p:nvSpPr>
        <p:spPr>
          <a:xfrm>
            <a:off x="793790" y="3621524"/>
            <a:ext cx="6436400" cy="1947743"/>
          </a:xfrm>
          <a:prstGeom prst="roundRect">
            <a:avLst>
              <a:gd name="adj" fmla="val 3668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971431" y="3799165"/>
            <a:ext cx="510302" cy="510302"/>
          </a:xfrm>
          <a:prstGeom prst="roundRect">
            <a:avLst>
              <a:gd name="adj" fmla="val 17917009"/>
            </a:avLst>
          </a:prstGeom>
          <a:solidFill>
            <a:srgbClr val="A9F00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1806" y="3939421"/>
            <a:ext cx="229553" cy="22955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71431" y="4479488"/>
            <a:ext cx="448734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SaaS Baseado em Volume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971431" y="4847273"/>
            <a:ext cx="608111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Cobrança escalonada conforme quantidade de documentos processados mensalmente.</a:t>
            </a:r>
            <a:endParaRPr lang="en-US" sz="1300" dirty="0"/>
          </a:p>
        </p:txBody>
      </p:sp>
      <p:sp>
        <p:nvSpPr>
          <p:cNvPr id="9" name="Shape 5"/>
          <p:cNvSpPr/>
          <p:nvPr/>
        </p:nvSpPr>
        <p:spPr>
          <a:xfrm>
            <a:off x="7400211" y="3621524"/>
            <a:ext cx="6436400" cy="1947743"/>
          </a:xfrm>
          <a:prstGeom prst="roundRect">
            <a:avLst>
              <a:gd name="adj" fmla="val 3668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0" name="Shape 6"/>
          <p:cNvSpPr/>
          <p:nvPr/>
        </p:nvSpPr>
        <p:spPr>
          <a:xfrm>
            <a:off x="7577852" y="3799165"/>
            <a:ext cx="510302" cy="510302"/>
          </a:xfrm>
          <a:prstGeom prst="roundRect">
            <a:avLst>
              <a:gd name="adj" fmla="val 17917009"/>
            </a:avLst>
          </a:prstGeom>
          <a:solidFill>
            <a:srgbClr val="A9F00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18227" y="3939421"/>
            <a:ext cx="229553" cy="22955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577852" y="4479488"/>
            <a:ext cx="2681288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Planos Flexíveis</a:t>
            </a:r>
            <a:endParaRPr lang="en-US" sz="1650" dirty="0"/>
          </a:p>
        </p:txBody>
      </p:sp>
      <p:sp>
        <p:nvSpPr>
          <p:cNvPr id="13" name="Text 8"/>
          <p:cNvSpPr/>
          <p:nvPr/>
        </p:nvSpPr>
        <p:spPr>
          <a:xfrm>
            <a:off x="7577852" y="4847273"/>
            <a:ext cx="608111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Pacotes a partir de R$ 1.500 mensais para diferentes necessidades de escala.</a:t>
            </a:r>
            <a:endParaRPr lang="en-US" sz="1300" dirty="0"/>
          </a:p>
        </p:txBody>
      </p:sp>
      <p:sp>
        <p:nvSpPr>
          <p:cNvPr id="14" name="Shape 9"/>
          <p:cNvSpPr/>
          <p:nvPr/>
        </p:nvSpPr>
        <p:spPr>
          <a:xfrm>
            <a:off x="793790" y="5739289"/>
            <a:ext cx="6436400" cy="1675567"/>
          </a:xfrm>
          <a:prstGeom prst="roundRect">
            <a:avLst>
              <a:gd name="adj" fmla="val 426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5" name="Shape 10"/>
          <p:cNvSpPr/>
          <p:nvPr/>
        </p:nvSpPr>
        <p:spPr>
          <a:xfrm>
            <a:off x="971431" y="5916930"/>
            <a:ext cx="510302" cy="510302"/>
          </a:xfrm>
          <a:prstGeom prst="roundRect">
            <a:avLst>
              <a:gd name="adj" fmla="val 17917009"/>
            </a:avLst>
          </a:prstGeom>
          <a:solidFill>
            <a:srgbClr val="A9F00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1806" y="6057186"/>
            <a:ext cx="229553" cy="22955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71431" y="6597253"/>
            <a:ext cx="3064431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Upsell Estratégico</a:t>
            </a:r>
            <a:endParaRPr lang="en-US" sz="1650" dirty="0"/>
          </a:p>
        </p:txBody>
      </p:sp>
      <p:sp>
        <p:nvSpPr>
          <p:cNvPr id="18" name="Text 12"/>
          <p:cNvSpPr/>
          <p:nvPr/>
        </p:nvSpPr>
        <p:spPr>
          <a:xfrm>
            <a:off x="971431" y="6965037"/>
            <a:ext cx="608111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Módulos adicionais com funcionalidades jurídicas e integrações avançadas.</a:t>
            </a:r>
            <a:endParaRPr lang="en-US" sz="1300" dirty="0"/>
          </a:p>
        </p:txBody>
      </p:sp>
      <p:sp>
        <p:nvSpPr>
          <p:cNvPr id="19" name="Shape 13"/>
          <p:cNvSpPr/>
          <p:nvPr/>
        </p:nvSpPr>
        <p:spPr>
          <a:xfrm>
            <a:off x="7400211" y="5739289"/>
            <a:ext cx="6436400" cy="1675567"/>
          </a:xfrm>
          <a:prstGeom prst="roundRect">
            <a:avLst>
              <a:gd name="adj" fmla="val 426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20" name="Shape 14"/>
          <p:cNvSpPr/>
          <p:nvPr/>
        </p:nvSpPr>
        <p:spPr>
          <a:xfrm>
            <a:off x="7577852" y="5916930"/>
            <a:ext cx="510302" cy="510302"/>
          </a:xfrm>
          <a:prstGeom prst="roundRect">
            <a:avLst>
              <a:gd name="adj" fmla="val 17917009"/>
            </a:avLst>
          </a:prstGeom>
          <a:solidFill>
            <a:srgbClr val="A9F00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18227" y="6057186"/>
            <a:ext cx="229553" cy="229552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577852" y="6597253"/>
            <a:ext cx="3152894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Alta Rentabilidade</a:t>
            </a:r>
            <a:endParaRPr lang="en-US" sz="1650" dirty="0"/>
          </a:p>
        </p:txBody>
      </p:sp>
      <p:sp>
        <p:nvSpPr>
          <p:cNvPr id="23" name="Text 16"/>
          <p:cNvSpPr/>
          <p:nvPr/>
        </p:nvSpPr>
        <p:spPr>
          <a:xfrm>
            <a:off x="7577852" y="6965037"/>
            <a:ext cx="608111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LTV/CAC estimado em 7,2x, assegurando retorno sustentável de investimento.</a:t>
            </a:r>
            <a:endParaRPr lang="en-US" sz="1300" dirty="0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D7EE6D81-3C6C-1B21-9841-003FF77AC9D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-4965"/>
            <a:ext cx="14630400" cy="212750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56473"/>
            <a:ext cx="119807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Equipe &amp; Próximos Passos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32227"/>
            <a:ext cx="41893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A9F00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Experiência Sólida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Fundadores com passagens por Meta Consulting TI, Dell, Stefanini, CGDT, Grupo SBF, Mutant e Restoque.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Time com 9 profissionais focados em engenharia, inteligência artificial e vendas.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532227"/>
            <a:ext cx="50125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A9F00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Plano de Crescimento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Expansão na América Latina e formação de parcerias estratégicas.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Preparação para rodada Seed de R$ 8 milhões para aceleração da operação.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495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Equipe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37366"/>
            <a:ext cx="13042821" cy="3917156"/>
          </a:xfrm>
          <a:prstGeom prst="roundRect">
            <a:avLst>
              <a:gd name="adj" fmla="val 243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4" name="Shape 2"/>
          <p:cNvSpPr/>
          <p:nvPr/>
        </p:nvSpPr>
        <p:spPr>
          <a:xfrm>
            <a:off x="801410" y="274498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3"/>
          <p:cNvSpPr/>
          <p:nvPr/>
        </p:nvSpPr>
        <p:spPr>
          <a:xfrm>
            <a:off x="1028343" y="2888694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Nome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6243161" y="2888694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E-mail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802779" y="2888694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Telefone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3395305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7"/>
          <p:cNvSpPr/>
          <p:nvPr/>
        </p:nvSpPr>
        <p:spPr>
          <a:xfrm>
            <a:off x="1028343" y="3539014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Bruna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6243161" y="3539014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bruna.amaral@meta.com.br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0802779" y="3539014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+5511976131717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4045625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11"/>
          <p:cNvSpPr/>
          <p:nvPr/>
        </p:nvSpPr>
        <p:spPr>
          <a:xfrm>
            <a:off x="1028343" y="4189333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José Osvano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6243161" y="4189333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jose.osvano@meta.com.br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0802779" y="418933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+5532999838127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4695944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Text 15"/>
          <p:cNvSpPr/>
          <p:nvPr/>
        </p:nvSpPr>
        <p:spPr>
          <a:xfrm>
            <a:off x="1028343" y="4839653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Danielle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6243161" y="4839653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danielle.alves@meta.com.br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10802779" y="483965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+5511987622305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534626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1" name="Text 19"/>
          <p:cNvSpPr/>
          <p:nvPr/>
        </p:nvSpPr>
        <p:spPr>
          <a:xfrm>
            <a:off x="1028343" y="5489972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Paulo Henrique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6243161" y="5489972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paulo.silva@meta.com.br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10802779" y="5489972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+5541999001621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801410" y="599658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5" name="Text 23"/>
          <p:cNvSpPr/>
          <p:nvPr/>
        </p:nvSpPr>
        <p:spPr>
          <a:xfrm>
            <a:off x="1028343" y="6140291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Rafael Mansur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6243161" y="6140291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faelmansur@gmail.com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10802779" y="6140291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+5522981276352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664607"/>
            <a:ext cx="3855958" cy="481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 Problema</a:t>
            </a:r>
            <a:endParaRPr lang="en-US" sz="3000" dirty="0"/>
          </a:p>
        </p:txBody>
      </p:sp>
      <p:sp>
        <p:nvSpPr>
          <p:cNvPr id="4" name="Shape 1"/>
          <p:cNvSpPr/>
          <p:nvPr/>
        </p:nvSpPr>
        <p:spPr>
          <a:xfrm>
            <a:off x="793790" y="1435775"/>
            <a:ext cx="7556421" cy="1464826"/>
          </a:xfrm>
          <a:prstGeom prst="roundRect">
            <a:avLst>
              <a:gd name="adj" fmla="val 5528"/>
            </a:avLst>
          </a:prstGeom>
          <a:solidFill>
            <a:srgbClr val="152025">
              <a:alpha val="95000"/>
            </a:srgbClr>
          </a:solidFill>
          <a:ln w="2286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1009412" y="1651397"/>
            <a:ext cx="5034558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A9F00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Altos Custos Operacionais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009412" y="2068235"/>
            <a:ext cx="7125176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Empresas gastam até 40% dos custos administrativos com tarefas manuais no processamento de documentos.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793790" y="3093363"/>
            <a:ext cx="7556421" cy="1464826"/>
          </a:xfrm>
          <a:prstGeom prst="roundRect">
            <a:avLst>
              <a:gd name="adj" fmla="val 5528"/>
            </a:avLst>
          </a:prstGeom>
          <a:solidFill>
            <a:srgbClr val="152025">
              <a:alpha val="95000"/>
            </a:srgbClr>
          </a:solidFill>
          <a:ln w="2286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1009412" y="3308985"/>
            <a:ext cx="5248989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A9F00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Erros Humanos Frequentes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009412" y="3725823"/>
            <a:ext cx="7125176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Processamento manual gera erros que causam prejuízos econômicos e riscos de compliance.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93790" y="4750951"/>
            <a:ext cx="7556421" cy="1156454"/>
          </a:xfrm>
          <a:prstGeom prst="roundRect">
            <a:avLst>
              <a:gd name="adj" fmla="val 7002"/>
            </a:avLst>
          </a:prstGeom>
          <a:solidFill>
            <a:srgbClr val="152025">
              <a:alpha val="95000"/>
            </a:srgbClr>
          </a:solidFill>
          <a:ln w="2286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1009412" y="4966573"/>
            <a:ext cx="391620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A9F00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Baixa Produtividade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1009412" y="5383411"/>
            <a:ext cx="712517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Processos lentos travam a escalabilidade e o crescimento das operações.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793790" y="6100167"/>
            <a:ext cx="7556421" cy="1464826"/>
          </a:xfrm>
          <a:prstGeom prst="roundRect">
            <a:avLst>
              <a:gd name="adj" fmla="val 5528"/>
            </a:avLst>
          </a:prstGeom>
          <a:solidFill>
            <a:srgbClr val="152025">
              <a:alpha val="95000"/>
            </a:srgbClr>
          </a:solidFill>
          <a:ln w="2286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4" name="Text 11"/>
          <p:cNvSpPr/>
          <p:nvPr/>
        </p:nvSpPr>
        <p:spPr>
          <a:xfrm>
            <a:off x="1009412" y="6315789"/>
            <a:ext cx="353139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A9F00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Volumes Massivos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1009412" y="6732627"/>
            <a:ext cx="7125176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Milhões de documentos são processados anualmente ainda de maneira manual em setores críticos.</a:t>
            </a:r>
            <a:endParaRPr lang="en-US" sz="1500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2229A920-9E06-9EB6-6285-0C9A7475A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9" y="0"/>
            <a:ext cx="548640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41897"/>
            <a:ext cx="67334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Nossa Solução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0430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 tema foi escolhido devido a agregar valor ao público alvo nos seguintes pilares: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622358"/>
            <a:ext cx="4196358" cy="2765227"/>
          </a:xfrm>
          <a:prstGeom prst="roundRect">
            <a:avLst>
              <a:gd name="adj" fmla="val 3445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 3"/>
          <p:cNvSpPr/>
          <p:nvPr/>
        </p:nvSpPr>
        <p:spPr>
          <a:xfrm>
            <a:off x="1028224" y="3856792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API Inteligente e Versátil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4701540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Extrai dados automaticamente com IA proprietária capaz de ler diversos documentos sem necessidade de templates.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622358"/>
            <a:ext cx="4196358" cy="2765227"/>
          </a:xfrm>
          <a:prstGeom prst="roundRect">
            <a:avLst>
              <a:gd name="adj" fmla="val 3445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8" name="Text 6"/>
          <p:cNvSpPr/>
          <p:nvPr/>
        </p:nvSpPr>
        <p:spPr>
          <a:xfrm>
            <a:off x="5451396" y="3856792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Alta Precisão e Velocidade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51396" y="4701540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Processamento em segundos com resultados confiáveis para faturas, contratos, recibos, formulários e mais.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3622358"/>
            <a:ext cx="4196358" cy="2765227"/>
          </a:xfrm>
          <a:prstGeom prst="roundRect">
            <a:avLst>
              <a:gd name="adj" fmla="val 3445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 9"/>
          <p:cNvSpPr/>
          <p:nvPr/>
        </p:nvSpPr>
        <p:spPr>
          <a:xfrm>
            <a:off x="9874568" y="3856792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Adaptação Instantânea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74568" y="4701540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Compatível com formatos variados e novos layouts, a API aprende continuamente e melhora automaticamente.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9966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Público-Alvo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1571625"/>
            <a:ext cx="13042821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pt-BR" sz="1500" dirty="0">
                <a:solidFill>
                  <a:schemeClr val="bg1"/>
                </a:solidFill>
              </a:rPr>
              <a:t>Departamentos fiscais e contábeis que processam grandes volumes de notas fiscais, empresas de contabilidade que atendem múltiplos clientes, desenvolvedores e integradores de sistemas ERP, </a:t>
            </a:r>
            <a:r>
              <a:rPr lang="pt-BR" sz="1500" dirty="0" err="1">
                <a:solidFill>
                  <a:schemeClr val="bg1"/>
                </a:solidFill>
              </a:rPr>
              <a:t>PMEs</a:t>
            </a:r>
            <a:r>
              <a:rPr lang="pt-BR" sz="1500" dirty="0">
                <a:solidFill>
                  <a:schemeClr val="bg1"/>
                </a:solidFill>
              </a:rPr>
              <a:t> que desejam automatizar tarefas manuais e profissionais autônomos que buscam controle e organização fiscal.</a:t>
            </a:r>
          </a:p>
        </p:txBody>
      </p:sp>
      <p:sp>
        <p:nvSpPr>
          <p:cNvPr id="4" name="Shape 2"/>
          <p:cNvSpPr/>
          <p:nvPr/>
        </p:nvSpPr>
        <p:spPr>
          <a:xfrm>
            <a:off x="793790" y="2694384"/>
            <a:ext cx="4219099" cy="2950369"/>
          </a:xfrm>
          <a:prstGeom prst="roundRect">
            <a:avLst>
              <a:gd name="adj" fmla="val 3719"/>
            </a:avLst>
          </a:prstGeom>
          <a:solidFill>
            <a:srgbClr val="000000">
              <a:alpha val="9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3"/>
          <p:cNvSpPr/>
          <p:nvPr/>
        </p:nvSpPr>
        <p:spPr>
          <a:xfrm>
            <a:off x="793790" y="2671524"/>
            <a:ext cx="4219099" cy="91440"/>
          </a:xfrm>
          <a:prstGeom prst="roundRect">
            <a:avLst>
              <a:gd name="adj" fmla="val 88558"/>
            </a:avLst>
          </a:prstGeom>
          <a:solidFill>
            <a:srgbClr val="A9F00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4"/>
          <p:cNvSpPr/>
          <p:nvPr/>
        </p:nvSpPr>
        <p:spPr>
          <a:xfrm>
            <a:off x="2614136" y="2405182"/>
            <a:ext cx="578406" cy="578406"/>
          </a:xfrm>
          <a:prstGeom prst="roundRect">
            <a:avLst>
              <a:gd name="adj" fmla="val 158090"/>
            </a:avLst>
          </a:prstGeom>
          <a:solidFill>
            <a:srgbClr val="A9F00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610" y="2578656"/>
            <a:ext cx="231338" cy="23133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09412" y="3176349"/>
            <a:ext cx="3787854" cy="903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Otimização da Transformação Digital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009412" y="4195643"/>
            <a:ext cx="3787854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Agilize a modernização da infraestrutura e automatize tarefas com tecnologias inovadoras, promovendo uma transição eficiente.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5205651" y="2694384"/>
            <a:ext cx="4219099" cy="2950369"/>
          </a:xfrm>
          <a:prstGeom prst="roundRect">
            <a:avLst>
              <a:gd name="adj" fmla="val 3719"/>
            </a:avLst>
          </a:prstGeom>
          <a:solidFill>
            <a:srgbClr val="000000">
              <a:alpha val="9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Shape 8"/>
          <p:cNvSpPr/>
          <p:nvPr/>
        </p:nvSpPr>
        <p:spPr>
          <a:xfrm>
            <a:off x="5205651" y="2671524"/>
            <a:ext cx="4219099" cy="91440"/>
          </a:xfrm>
          <a:prstGeom prst="roundRect">
            <a:avLst>
              <a:gd name="adj" fmla="val 88558"/>
            </a:avLst>
          </a:prstGeom>
          <a:solidFill>
            <a:srgbClr val="A9F00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Shape 9"/>
          <p:cNvSpPr/>
          <p:nvPr/>
        </p:nvSpPr>
        <p:spPr>
          <a:xfrm>
            <a:off x="7025997" y="2405182"/>
            <a:ext cx="578406" cy="578406"/>
          </a:xfrm>
          <a:prstGeom prst="roundRect">
            <a:avLst>
              <a:gd name="adj" fmla="val 158090"/>
            </a:avLst>
          </a:prstGeom>
          <a:solidFill>
            <a:srgbClr val="A9F00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471" y="2578656"/>
            <a:ext cx="231338" cy="231338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21273" y="3176349"/>
            <a:ext cx="3787854" cy="903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Impulso ao Crescimento Sustentável</a:t>
            </a:r>
            <a:endParaRPr lang="en-US" sz="1850" dirty="0"/>
          </a:p>
        </p:txBody>
      </p:sp>
      <p:sp>
        <p:nvSpPr>
          <p:cNvPr id="15" name="Text 11"/>
          <p:cNvSpPr/>
          <p:nvPr/>
        </p:nvSpPr>
        <p:spPr>
          <a:xfrm>
            <a:off x="5421273" y="4195643"/>
            <a:ext cx="3787854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Alavanque o aumento da receita e a expansão da participação de mercado através de soluções estratégicas e inovadoras.</a:t>
            </a:r>
            <a:endParaRPr lang="en-US" sz="1500" dirty="0"/>
          </a:p>
        </p:txBody>
      </p:sp>
      <p:sp>
        <p:nvSpPr>
          <p:cNvPr id="16" name="Shape 12"/>
          <p:cNvSpPr/>
          <p:nvPr/>
        </p:nvSpPr>
        <p:spPr>
          <a:xfrm>
            <a:off x="9617512" y="2694384"/>
            <a:ext cx="4219099" cy="2950369"/>
          </a:xfrm>
          <a:prstGeom prst="roundRect">
            <a:avLst>
              <a:gd name="adj" fmla="val 3719"/>
            </a:avLst>
          </a:prstGeom>
          <a:solidFill>
            <a:srgbClr val="000000">
              <a:alpha val="9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Shape 13"/>
          <p:cNvSpPr/>
          <p:nvPr/>
        </p:nvSpPr>
        <p:spPr>
          <a:xfrm>
            <a:off x="9617512" y="2671524"/>
            <a:ext cx="4219099" cy="91440"/>
          </a:xfrm>
          <a:prstGeom prst="roundRect">
            <a:avLst>
              <a:gd name="adj" fmla="val 88558"/>
            </a:avLst>
          </a:prstGeom>
          <a:solidFill>
            <a:srgbClr val="A9F00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Shape 14"/>
          <p:cNvSpPr/>
          <p:nvPr/>
        </p:nvSpPr>
        <p:spPr>
          <a:xfrm>
            <a:off x="11437858" y="2405182"/>
            <a:ext cx="578406" cy="578406"/>
          </a:xfrm>
          <a:prstGeom prst="roundRect">
            <a:avLst>
              <a:gd name="adj" fmla="val 158090"/>
            </a:avLst>
          </a:prstGeom>
          <a:solidFill>
            <a:srgbClr val="A9F00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1332" y="2578656"/>
            <a:ext cx="231338" cy="231338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33134" y="3176349"/>
            <a:ext cx="3787854" cy="903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Eficiência Operacional Aprimorada</a:t>
            </a:r>
            <a:endParaRPr lang="en-US" sz="1850" dirty="0"/>
          </a:p>
        </p:txBody>
      </p:sp>
      <p:sp>
        <p:nvSpPr>
          <p:cNvPr id="21" name="Text 16"/>
          <p:cNvSpPr/>
          <p:nvPr/>
        </p:nvSpPr>
        <p:spPr>
          <a:xfrm>
            <a:off x="9833134" y="4195643"/>
            <a:ext cx="3787854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Melhore a experiência das equipes internas e otimize a interação com clientes, elevando a produtividade geral da empresa.</a:t>
            </a:r>
            <a:endParaRPr lang="en-US" sz="1500" dirty="0"/>
          </a:p>
        </p:txBody>
      </p:sp>
      <p:sp>
        <p:nvSpPr>
          <p:cNvPr id="22" name="Shape 17"/>
          <p:cNvSpPr/>
          <p:nvPr/>
        </p:nvSpPr>
        <p:spPr>
          <a:xfrm>
            <a:off x="793790" y="6126718"/>
            <a:ext cx="13042821" cy="1422797"/>
          </a:xfrm>
          <a:prstGeom prst="roundRect">
            <a:avLst>
              <a:gd name="adj" fmla="val 7712"/>
            </a:avLst>
          </a:prstGeom>
          <a:solidFill>
            <a:srgbClr val="000000">
              <a:alpha val="9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3" name="Shape 18"/>
          <p:cNvSpPr/>
          <p:nvPr/>
        </p:nvSpPr>
        <p:spPr>
          <a:xfrm>
            <a:off x="793790" y="6103858"/>
            <a:ext cx="13042821" cy="91440"/>
          </a:xfrm>
          <a:prstGeom prst="roundRect">
            <a:avLst>
              <a:gd name="adj" fmla="val 88558"/>
            </a:avLst>
          </a:prstGeom>
          <a:solidFill>
            <a:srgbClr val="A9F00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4" name="Shape 19"/>
          <p:cNvSpPr/>
          <p:nvPr/>
        </p:nvSpPr>
        <p:spPr>
          <a:xfrm>
            <a:off x="7025997" y="5837515"/>
            <a:ext cx="578406" cy="578406"/>
          </a:xfrm>
          <a:prstGeom prst="roundRect">
            <a:avLst>
              <a:gd name="adj" fmla="val 158090"/>
            </a:avLst>
          </a:prstGeom>
          <a:solidFill>
            <a:srgbClr val="A9F00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9471" y="6010989"/>
            <a:ext cx="231338" cy="231338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3654743" y="6608683"/>
            <a:ext cx="7320796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Colaboração Estratégica e Duradoura</a:t>
            </a:r>
            <a:endParaRPr lang="en-US" sz="1850" dirty="0"/>
          </a:p>
        </p:txBody>
      </p:sp>
      <p:sp>
        <p:nvSpPr>
          <p:cNvPr id="27" name="Text 21"/>
          <p:cNvSpPr/>
          <p:nvPr/>
        </p:nvSpPr>
        <p:spPr>
          <a:xfrm>
            <a:off x="1009412" y="7025521"/>
            <a:ext cx="1261157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Estabeleça parcerias sólidas para fortalecer a estratégia tecnológica e garantir resultados de longo prazo, impulsionando a inovação contínua.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0932" y="3164681"/>
            <a:ext cx="5218628" cy="508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Como Funciona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790932" y="3978235"/>
            <a:ext cx="203359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90932" y="4301014"/>
            <a:ext cx="6422588" cy="22860"/>
          </a:xfrm>
          <a:prstGeom prst="rect">
            <a:avLst/>
          </a:prstGeom>
          <a:solidFill>
            <a:srgbClr val="A9F00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790932" y="4448413"/>
            <a:ext cx="3785354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Integração Rápida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90932" y="4887992"/>
            <a:ext cx="6422588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Conexão via REST API em poucos minutos para integração simples e </a:t>
            </a:r>
            <a:r>
              <a:rPr lang="en-US" sz="1600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eficiente</a:t>
            </a: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. Com chat </a:t>
            </a:r>
            <a:r>
              <a:rPr lang="en-US" sz="1600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inteligente</a:t>
            </a: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1600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integrado</a:t>
            </a: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para </a:t>
            </a:r>
            <a:r>
              <a:rPr lang="en-US" sz="1600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apoiar</a:t>
            </a: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o time de </a:t>
            </a:r>
            <a:r>
              <a:rPr lang="en-US" sz="1600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integração</a:t>
            </a: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416879" y="3978235"/>
            <a:ext cx="203359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416879" y="4301014"/>
            <a:ext cx="6422588" cy="22860"/>
          </a:xfrm>
          <a:prstGeom prst="rect">
            <a:avLst/>
          </a:prstGeom>
          <a:solidFill>
            <a:srgbClr val="A9F00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7"/>
          <p:cNvSpPr/>
          <p:nvPr/>
        </p:nvSpPr>
        <p:spPr>
          <a:xfrm>
            <a:off x="7416879" y="4448413"/>
            <a:ext cx="4362569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Suporte Multiformato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7416879" y="4887992"/>
            <a:ext cx="6422588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Reconhecimento dos mais variados tipos de </a:t>
            </a:r>
            <a:r>
              <a:rPr lang="en-US" sz="1600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documentos</a:t>
            </a: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. 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(PDF, HTLM, PNG, JPEG, XML)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90932" y="5894427"/>
            <a:ext cx="203359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90932" y="6217206"/>
            <a:ext cx="6422588" cy="22860"/>
          </a:xfrm>
          <a:prstGeom prst="rect">
            <a:avLst/>
          </a:prstGeom>
          <a:solidFill>
            <a:srgbClr val="A9F00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11"/>
          <p:cNvSpPr/>
          <p:nvPr/>
        </p:nvSpPr>
        <p:spPr>
          <a:xfrm>
            <a:off x="790932" y="6364605"/>
            <a:ext cx="3980021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 err="1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Formatos</a:t>
            </a:r>
            <a:r>
              <a:rPr lang="en-US" sz="20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 de </a:t>
            </a:r>
            <a:r>
              <a:rPr lang="en-US" sz="2000" b="1" dirty="0" err="1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subida</a:t>
            </a:r>
            <a:r>
              <a:rPr lang="en-US" sz="20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 </a:t>
            </a:r>
            <a:r>
              <a:rPr lang="en-US" sz="2000" b="1" dirty="0" err="1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única</a:t>
            </a:r>
            <a:r>
              <a:rPr lang="en-US" sz="20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 e </a:t>
            </a:r>
            <a:r>
              <a:rPr lang="en-US" sz="2000" b="1" dirty="0" err="1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multipla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90932" y="6804184"/>
            <a:ext cx="6422588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Uso </a:t>
            </a:r>
            <a:r>
              <a:rPr lang="en-US" sz="1600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em</a:t>
            </a: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1600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blocos</a:t>
            </a: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de </a:t>
            </a:r>
            <a:r>
              <a:rPr lang="en-US" sz="1600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notas</a:t>
            </a: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1600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ou</a:t>
            </a: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1600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envio</a:t>
            </a: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de um </a:t>
            </a:r>
            <a:r>
              <a:rPr lang="en-US" sz="1600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único</a:t>
            </a: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1600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arquivo</a:t>
            </a: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.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Expressão</a:t>
            </a: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1600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detalhada</a:t>
            </a: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do uso e </a:t>
            </a:r>
            <a:r>
              <a:rPr lang="en-US" sz="1600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condução</a:t>
            </a: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para </a:t>
            </a:r>
            <a:r>
              <a:rPr lang="en-US" sz="1600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exportação</a:t>
            </a: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dos dados </a:t>
            </a:r>
            <a:r>
              <a:rPr lang="en-US" sz="1600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extraídos</a:t>
            </a: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416879" y="5894427"/>
            <a:ext cx="203359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416879" y="6217206"/>
            <a:ext cx="6422588" cy="22860"/>
          </a:xfrm>
          <a:prstGeom prst="rect">
            <a:avLst/>
          </a:prstGeom>
          <a:solidFill>
            <a:srgbClr val="A9F00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Text 15"/>
          <p:cNvSpPr/>
          <p:nvPr/>
        </p:nvSpPr>
        <p:spPr>
          <a:xfrm>
            <a:off x="7416879" y="6364605"/>
            <a:ext cx="4561165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Aprendizado Contínuo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416879" y="6804184"/>
            <a:ext cx="6422588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 sistema evolui conforme recebe novos dados, aumentando a precisão e adaptabilidade.</a:t>
            </a:r>
            <a:endParaRPr lang="en-US" sz="1600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D784C19-2C2B-D93A-AB90-401AA6B54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68"/>
            <a:ext cx="14630400" cy="254203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4D6D3DA9-8FCA-C4DA-6A35-3FCAFAD31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14" y="434021"/>
            <a:ext cx="14448772" cy="736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37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0BABC-8F23-8C53-DB47-8BE7802B9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8F2476D0-87B5-442D-8B32-21BE09F4B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96" y="128382"/>
            <a:ext cx="12616893" cy="80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299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9A127-DF7E-2B51-86E2-7DA627807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FFB9396A-AE6E-D44D-07AC-4A4475B46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291" y="129002"/>
            <a:ext cx="11966452" cy="797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71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18B1F-5431-8B19-D291-C80C5BAA4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publicação numa rede social&#10;&#10;O conteúdo gerado por IA pode estar incorreto.">
            <a:extLst>
              <a:ext uri="{FF2B5EF4-FFF2-40B4-BE49-F238E27FC236}">
                <a16:creationId xmlns:a16="http://schemas.microsoft.com/office/drawing/2014/main" id="{426619F3-4357-04C0-9F6D-C63F24AEA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899" y="85788"/>
            <a:ext cx="12154328" cy="805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07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758</Words>
  <Application>Microsoft Office PowerPoint</Application>
  <PresentationFormat>Personalizar</PresentationFormat>
  <Paragraphs>111</Paragraphs>
  <Slides>14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9" baseType="lpstr">
      <vt:lpstr>Arial</vt:lpstr>
      <vt:lpstr>Syne</vt:lpstr>
      <vt:lpstr>Syne Extra Bold</vt:lpstr>
      <vt:lpstr>Syne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Bruna Amaral</cp:lastModifiedBy>
  <cp:revision>3</cp:revision>
  <dcterms:created xsi:type="dcterms:W3CDTF">2025-10-31T16:31:05Z</dcterms:created>
  <dcterms:modified xsi:type="dcterms:W3CDTF">2025-11-02T20:45:27Z</dcterms:modified>
</cp:coreProperties>
</file>